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4662" autoAdjust="0"/>
  </p:normalViewPr>
  <p:slideViewPr>
    <p:cSldViewPr>
      <p:cViewPr varScale="1">
        <p:scale>
          <a:sx n="70" d="100"/>
          <a:sy n="70" d="100"/>
        </p:scale>
        <p:origin x="-139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EDF596-BAF2-4E8C-93C5-A7B02DB241D9}" type="datetimeFigureOut">
              <a:rPr lang="en-US" smtClean="0"/>
              <a:t>4/21/2014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35DD96-199C-4351-AA72-56428541AB88}" type="slidenum">
              <a:rPr lang="en-US" smtClean="0"/>
              <a:t>‹#›</a:t>
            </a:fld>
            <a:endParaRPr lang="en-US" dirty="0"/>
          </a:p>
        </p:txBody>
      </p:sp>
    </p:spTree>
    <p:extLst>
      <p:ext uri="{BB962C8B-B14F-4D97-AF65-F5344CB8AC3E}">
        <p14:creationId xmlns:p14="http://schemas.microsoft.com/office/powerpoint/2010/main" val="189587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5DD96-199C-4351-AA72-56428541AB88}" type="slidenum">
              <a:rPr lang="en-US" smtClean="0"/>
              <a:t>2</a:t>
            </a:fld>
            <a:endParaRPr lang="en-US" dirty="0"/>
          </a:p>
        </p:txBody>
      </p:sp>
    </p:spTree>
    <p:extLst>
      <p:ext uri="{BB962C8B-B14F-4D97-AF65-F5344CB8AC3E}">
        <p14:creationId xmlns:p14="http://schemas.microsoft.com/office/powerpoint/2010/main" val="1845817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5DD96-199C-4351-AA72-56428541AB88}" type="slidenum">
              <a:rPr lang="en-US" smtClean="0"/>
              <a:t>11</a:t>
            </a:fld>
            <a:endParaRPr lang="en-US" dirty="0"/>
          </a:p>
        </p:txBody>
      </p:sp>
    </p:spTree>
    <p:extLst>
      <p:ext uri="{BB962C8B-B14F-4D97-AF65-F5344CB8AC3E}">
        <p14:creationId xmlns:p14="http://schemas.microsoft.com/office/powerpoint/2010/main" val="18119888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0E6FED0-F570-42C8-ABB2-30781E3AA635}" type="datetimeFigureOut">
              <a:rPr lang="en-US" smtClean="0"/>
              <a:t>4/21/2014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ECA538E-EC14-4788-ABCD-8D5F9C9FA5C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E6FED0-F570-42C8-ABB2-30781E3AA635}" type="datetimeFigureOut">
              <a:rPr lang="en-US" smtClean="0"/>
              <a:t>4/21/2014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ECA538E-EC14-4788-ABCD-8D5F9C9FA5C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E6FED0-F570-42C8-ABB2-30781E3AA635}" type="datetimeFigureOut">
              <a:rPr lang="en-US" smtClean="0"/>
              <a:t>4/21/2014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ECA538E-EC14-4788-ABCD-8D5F9C9FA5C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E6FED0-F570-42C8-ABB2-30781E3AA635}" type="datetimeFigureOut">
              <a:rPr lang="en-US" smtClean="0"/>
              <a:t>4/21/2014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ECA538E-EC14-4788-ABCD-8D5F9C9FA5C8}"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0E6FED0-F570-42C8-ABB2-30781E3AA635}" type="datetimeFigureOut">
              <a:rPr lang="en-US" smtClean="0"/>
              <a:t>4/21/2014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ECA538E-EC14-4788-ABCD-8D5F9C9FA5C8}"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E6FED0-F570-42C8-ABB2-30781E3AA635}" type="datetimeFigureOut">
              <a:rPr lang="en-US" smtClean="0"/>
              <a:t>4/21/2014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ECA538E-EC14-4788-ABCD-8D5F9C9FA5C8}"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E6FED0-F570-42C8-ABB2-30781E3AA635}" type="datetimeFigureOut">
              <a:rPr lang="en-US" smtClean="0"/>
              <a:t>4/21/2014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ECA538E-EC14-4788-ABCD-8D5F9C9FA5C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0E6FED0-F570-42C8-ABB2-30781E3AA635}" type="datetimeFigureOut">
              <a:rPr lang="en-US" smtClean="0"/>
              <a:t>4/21/2014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ECA538E-EC14-4788-ABCD-8D5F9C9FA5C8}"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0E6FED0-F570-42C8-ABB2-30781E3AA635}" type="datetimeFigureOut">
              <a:rPr lang="en-US" smtClean="0"/>
              <a:t>4/21/2014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ECA538E-EC14-4788-ABCD-8D5F9C9FA5C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0E6FED0-F570-42C8-ABB2-30781E3AA635}" type="datetimeFigureOut">
              <a:rPr lang="en-US" smtClean="0"/>
              <a:t>4/21/2014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ECA538E-EC14-4788-ABCD-8D5F9C9FA5C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0E6FED0-F570-42C8-ABB2-30781E3AA635}" type="datetimeFigureOut">
              <a:rPr lang="en-US" smtClean="0"/>
              <a:t>4/21/2014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ECA538E-EC14-4788-ABCD-8D5F9C9FA5C8}"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E6FED0-F570-42C8-ABB2-30781E3AA635}" type="datetimeFigureOut">
              <a:rPr lang="en-US" smtClean="0"/>
              <a:t>4/21/2014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CA538E-EC14-4788-ABCD-8D5F9C9FA5C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EQ:5,6,7,8, &amp; 9</a:t>
            </a:r>
            <a:endParaRPr lang="en-US" dirty="0"/>
          </a:p>
        </p:txBody>
      </p:sp>
      <p:sp>
        <p:nvSpPr>
          <p:cNvPr id="3" name="Subtitle 2"/>
          <p:cNvSpPr>
            <a:spLocks noGrp="1"/>
          </p:cNvSpPr>
          <p:nvPr>
            <p:ph type="subTitle" idx="1"/>
          </p:nvPr>
        </p:nvSpPr>
        <p:spPr/>
        <p:txBody>
          <a:bodyPr/>
          <a:lstStyle/>
          <a:p>
            <a:r>
              <a:rPr lang="en-US" dirty="0" smtClean="0"/>
              <a:t>The Transcontinental Railroad</a:t>
            </a:r>
            <a:endParaRPr lang="en-US" dirty="0"/>
          </a:p>
        </p:txBody>
      </p:sp>
    </p:spTree>
    <p:extLst>
      <p:ext uri="{BB962C8B-B14F-4D97-AF65-F5344CB8AC3E}">
        <p14:creationId xmlns:p14="http://schemas.microsoft.com/office/powerpoint/2010/main" val="2713038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How did the railroad affect the settlement and development of the West?</a:t>
            </a:r>
          </a:p>
          <a:p>
            <a:r>
              <a:rPr lang="en-US" dirty="0" smtClean="0"/>
              <a:t>Instead of the trip across America taking long months that would go through the winter.  It only took one week sitting in a train.</a:t>
            </a:r>
          </a:p>
          <a:p>
            <a:r>
              <a:rPr lang="en-US" dirty="0"/>
              <a:t>It only cost a $65.00. </a:t>
            </a:r>
            <a:r>
              <a:rPr lang="en-US" dirty="0" smtClean="0"/>
              <a:t>That </a:t>
            </a:r>
            <a:r>
              <a:rPr lang="en-US" dirty="0"/>
              <a:t>is about </a:t>
            </a:r>
            <a:r>
              <a:rPr lang="en-US" dirty="0" smtClean="0"/>
              <a:t>$150 in today’s </a:t>
            </a:r>
            <a:r>
              <a:rPr lang="en-US" dirty="0"/>
              <a:t>money </a:t>
            </a:r>
            <a:r>
              <a:rPr lang="en-US" dirty="0" smtClean="0"/>
              <a:t> </a:t>
            </a:r>
            <a:endParaRPr lang="en-US" dirty="0"/>
          </a:p>
        </p:txBody>
      </p:sp>
      <p:sp>
        <p:nvSpPr>
          <p:cNvPr id="3" name="Title 2"/>
          <p:cNvSpPr>
            <a:spLocks noGrp="1"/>
          </p:cNvSpPr>
          <p:nvPr>
            <p:ph type="title"/>
          </p:nvPr>
        </p:nvSpPr>
        <p:spPr/>
        <p:txBody>
          <a:bodyPr>
            <a:normAutofit/>
          </a:bodyPr>
          <a:lstStyle/>
          <a:p>
            <a:r>
              <a:rPr lang="en-US" dirty="0" smtClean="0"/>
              <a:t>EQ:7</a:t>
            </a:r>
            <a:endParaRPr lang="en-US" dirty="0"/>
          </a:p>
        </p:txBody>
      </p:sp>
    </p:spTree>
    <p:extLst>
      <p:ext uri="{BB962C8B-B14F-4D97-AF65-F5344CB8AC3E}">
        <p14:creationId xmlns:p14="http://schemas.microsoft.com/office/powerpoint/2010/main" val="1011937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It linked western mines with eastern markets. </a:t>
            </a:r>
          </a:p>
          <a:p>
            <a:pPr lvl="1"/>
            <a:r>
              <a:rPr lang="en-US" dirty="0" smtClean="0"/>
              <a:t>The Nation’s economy no longer relied on boats</a:t>
            </a:r>
          </a:p>
          <a:p>
            <a:pPr lvl="0">
              <a:buClr>
                <a:srgbClr val="2DA2BF"/>
              </a:buClr>
            </a:pPr>
            <a:r>
              <a:rPr lang="en-US" dirty="0" smtClean="0">
                <a:solidFill>
                  <a:prstClr val="black"/>
                </a:solidFill>
              </a:rPr>
              <a:t>The United States had just made itself the world’s economic leader. It’s international market was the largest on earth.</a:t>
            </a:r>
          </a:p>
          <a:p>
            <a:pPr marL="109728" lvl="0" indent="0">
              <a:buClr>
                <a:srgbClr val="2DA2BF"/>
              </a:buClr>
              <a:buNone/>
            </a:pPr>
            <a:r>
              <a:rPr lang="en-US" dirty="0" smtClean="0">
                <a:solidFill>
                  <a:prstClr val="black"/>
                </a:solidFill>
              </a:rPr>
              <a:t> </a:t>
            </a:r>
            <a:endParaRPr lang="en-US" dirty="0">
              <a:solidFill>
                <a:prstClr val="black"/>
              </a:solidFill>
            </a:endParaRPr>
          </a:p>
          <a:p>
            <a:pPr lvl="1"/>
            <a:endParaRPr lang="en-US" dirty="0" smtClean="0"/>
          </a:p>
          <a:p>
            <a:pPr marL="393192" lvl="1" indent="0">
              <a:buNone/>
            </a:pPr>
            <a:endParaRPr lang="en-US" dirty="0" smtClean="0"/>
          </a:p>
        </p:txBody>
      </p:sp>
      <p:sp>
        <p:nvSpPr>
          <p:cNvPr id="3" name="Title 2"/>
          <p:cNvSpPr>
            <a:spLocks noGrp="1"/>
          </p:cNvSpPr>
          <p:nvPr>
            <p:ph type="title"/>
          </p:nvPr>
        </p:nvSpPr>
        <p:spPr/>
        <p:txBody>
          <a:bodyPr/>
          <a:lstStyle/>
          <a:p>
            <a:r>
              <a:rPr lang="en-US" dirty="0" smtClean="0"/>
              <a:t>Trade</a:t>
            </a:r>
            <a:endParaRPr lang="en-US" dirty="0"/>
          </a:p>
        </p:txBody>
      </p:sp>
      <p:sp>
        <p:nvSpPr>
          <p:cNvPr id="42" name="TextBox 41"/>
          <p:cNvSpPr txBox="1"/>
          <p:nvPr/>
        </p:nvSpPr>
        <p:spPr>
          <a:xfrm>
            <a:off x="2450528" y="306930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60332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Why were Chinese immigrants used in the construction of the railroad?</a:t>
            </a:r>
          </a:p>
          <a:p>
            <a:r>
              <a:rPr lang="en-US" dirty="0" smtClean="0"/>
              <a:t>Hundreds of men and boys got hired so they could take the free transportation east.</a:t>
            </a:r>
          </a:p>
          <a:p>
            <a:r>
              <a:rPr lang="en-US" dirty="0"/>
              <a:t>The workers that stayed on the railroad company demanded more and more money </a:t>
            </a:r>
          </a:p>
          <a:p>
            <a:r>
              <a:rPr lang="en-US" dirty="0" smtClean="0"/>
              <a:t>The Central Pacific resolved to used Chinese immigrants because the Chinese actually needed the work. </a:t>
            </a:r>
          </a:p>
        </p:txBody>
      </p:sp>
      <p:sp>
        <p:nvSpPr>
          <p:cNvPr id="3" name="Title 2"/>
          <p:cNvSpPr>
            <a:spLocks noGrp="1"/>
          </p:cNvSpPr>
          <p:nvPr>
            <p:ph type="title"/>
          </p:nvPr>
        </p:nvSpPr>
        <p:spPr/>
        <p:txBody>
          <a:bodyPr/>
          <a:lstStyle/>
          <a:p>
            <a:r>
              <a:rPr lang="en-US" dirty="0" smtClean="0"/>
              <a:t>EQ:8</a:t>
            </a:r>
            <a:endParaRPr lang="en-US" dirty="0"/>
          </a:p>
        </p:txBody>
      </p:sp>
    </p:spTree>
    <p:extLst>
      <p:ext uri="{BB962C8B-B14F-4D97-AF65-F5344CB8AC3E}">
        <p14:creationId xmlns:p14="http://schemas.microsoft.com/office/powerpoint/2010/main" val="20587507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Charles Crocker, decided to hire 50 Chinese men and see if it was worth it to hire more of them.</a:t>
            </a:r>
          </a:p>
          <a:p>
            <a:r>
              <a:rPr lang="en-US" dirty="0" smtClean="0"/>
              <a:t>The Chinese passed their test with flying colors. </a:t>
            </a:r>
          </a:p>
          <a:p>
            <a:r>
              <a:rPr lang="en-US" dirty="0" smtClean="0"/>
              <a:t>Crocker decided to import over 15,000 Chinese immigrants to make up his work force.</a:t>
            </a:r>
          </a:p>
        </p:txBody>
      </p:sp>
      <p:sp>
        <p:nvSpPr>
          <p:cNvPr id="3" name="Title 2"/>
          <p:cNvSpPr>
            <a:spLocks noGrp="1"/>
          </p:cNvSpPr>
          <p:nvPr>
            <p:ph type="title"/>
          </p:nvPr>
        </p:nvSpPr>
        <p:spPr/>
        <p:txBody>
          <a:bodyPr/>
          <a:lstStyle/>
          <a:p>
            <a:r>
              <a:rPr lang="en-US" dirty="0" smtClean="0"/>
              <a:t>Chinese	</a:t>
            </a:r>
            <a:endParaRPr lang="en-US" dirty="0"/>
          </a:p>
        </p:txBody>
      </p:sp>
    </p:spTree>
    <p:extLst>
      <p:ext uri="{BB962C8B-B14F-4D97-AF65-F5344CB8AC3E}">
        <p14:creationId xmlns:p14="http://schemas.microsoft.com/office/powerpoint/2010/main" val="3082086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How were the Chinese treated?</a:t>
            </a:r>
          </a:p>
          <a:p>
            <a:r>
              <a:rPr lang="en-US" dirty="0" smtClean="0"/>
              <a:t>The Chinese were treated badly.</a:t>
            </a:r>
          </a:p>
          <a:p>
            <a:pPr lvl="1"/>
            <a:r>
              <a:rPr lang="en-US" dirty="0" smtClean="0"/>
              <a:t>There was tons of racial discrimination </a:t>
            </a:r>
          </a:p>
          <a:p>
            <a:pPr lvl="1"/>
            <a:r>
              <a:rPr lang="en-US" dirty="0" smtClean="0"/>
              <a:t>Laws were made specifically against them enforcing taxes</a:t>
            </a:r>
          </a:p>
          <a:p>
            <a:pPr lvl="1"/>
            <a:r>
              <a:rPr lang="en-US" dirty="0" smtClean="0"/>
              <a:t>Weren’t able to own any land of their own.</a:t>
            </a:r>
          </a:p>
          <a:p>
            <a:pPr lvl="1"/>
            <a:r>
              <a:rPr lang="en-US" dirty="0" smtClean="0"/>
              <a:t>They knew that there would be racial problems if they came to America. They came because many thought the gold rush would make them too rich to worry about all of these problems </a:t>
            </a:r>
            <a:endParaRPr lang="en-US" dirty="0"/>
          </a:p>
        </p:txBody>
      </p:sp>
      <p:sp>
        <p:nvSpPr>
          <p:cNvPr id="3" name="Title 2"/>
          <p:cNvSpPr>
            <a:spLocks noGrp="1"/>
          </p:cNvSpPr>
          <p:nvPr>
            <p:ph type="title"/>
          </p:nvPr>
        </p:nvSpPr>
        <p:spPr/>
        <p:txBody>
          <a:bodyPr/>
          <a:lstStyle/>
          <a:p>
            <a:r>
              <a:rPr lang="en-US" dirty="0" smtClean="0"/>
              <a:t>EQ:9</a:t>
            </a:r>
            <a:endParaRPr lang="en-US" dirty="0"/>
          </a:p>
        </p:txBody>
      </p:sp>
    </p:spTree>
    <p:extLst>
      <p:ext uri="{BB962C8B-B14F-4D97-AF65-F5344CB8AC3E}">
        <p14:creationId xmlns:p14="http://schemas.microsoft.com/office/powerpoint/2010/main" val="4048878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During the construction of the railroad, there were a few problems where the Irish workers on the Union Pacific would not warn the Chinese on the other side of the </a:t>
            </a:r>
            <a:r>
              <a:rPr lang="en-US" dirty="0"/>
              <a:t>m</a:t>
            </a:r>
            <a:r>
              <a:rPr lang="en-US" dirty="0" smtClean="0"/>
              <a:t>ountain that they were about to detonate an explosive.</a:t>
            </a:r>
          </a:p>
          <a:p>
            <a:r>
              <a:rPr lang="en-US" dirty="0" smtClean="0"/>
              <a:t>This lead to death in some cases.</a:t>
            </a:r>
            <a:endParaRPr lang="en-US" dirty="0"/>
          </a:p>
        </p:txBody>
      </p:sp>
      <p:sp>
        <p:nvSpPr>
          <p:cNvPr id="3" name="Title 2"/>
          <p:cNvSpPr>
            <a:spLocks noGrp="1"/>
          </p:cNvSpPr>
          <p:nvPr>
            <p:ph type="title"/>
          </p:nvPr>
        </p:nvSpPr>
        <p:spPr/>
        <p:txBody>
          <a:bodyPr/>
          <a:lstStyle/>
          <a:p>
            <a:r>
              <a:rPr lang="en-US" dirty="0" smtClean="0"/>
              <a:t>Grave Bombs… Or Accident?</a:t>
            </a:r>
            <a:endParaRPr lang="en-US" dirty="0"/>
          </a:p>
        </p:txBody>
      </p:sp>
    </p:spTree>
    <p:extLst>
      <p:ext uri="{BB962C8B-B14F-4D97-AF65-F5344CB8AC3E}">
        <p14:creationId xmlns:p14="http://schemas.microsoft.com/office/powerpoint/2010/main" val="1533004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solidFill>
                  <a:srgbClr val="FF0000"/>
                </a:solidFill>
              </a:rPr>
              <a:t>What benefits did the Transcontinental Railroad have for the United States?</a:t>
            </a:r>
          </a:p>
          <a:p>
            <a:r>
              <a:rPr lang="en-US" dirty="0" smtClean="0"/>
              <a:t>It started a flood of immigration to the west.</a:t>
            </a:r>
          </a:p>
          <a:p>
            <a:pPr lvl="1"/>
            <a:r>
              <a:rPr lang="en-US" dirty="0" smtClean="0"/>
              <a:t>The government gave settlers the land for free because they wanted to have the west cultivated and civilized.</a:t>
            </a:r>
          </a:p>
          <a:p>
            <a:pPr lvl="0">
              <a:buClr>
                <a:srgbClr val="2DA2BF"/>
              </a:buClr>
            </a:pPr>
            <a:r>
              <a:rPr lang="en-US" dirty="0" smtClean="0">
                <a:solidFill>
                  <a:prstClr val="black"/>
                </a:solidFill>
              </a:rPr>
              <a:t>It greatly shortened the travel time to get to the west.</a:t>
            </a:r>
          </a:p>
          <a:p>
            <a:pPr lvl="0">
              <a:buClr>
                <a:srgbClr val="2DA2BF"/>
              </a:buClr>
            </a:pPr>
            <a:r>
              <a:rPr lang="en-US" dirty="0" smtClean="0">
                <a:solidFill>
                  <a:prstClr val="black"/>
                </a:solidFill>
              </a:rPr>
              <a:t>It was safer than taking the risk of using handcarts or wagons</a:t>
            </a:r>
          </a:p>
          <a:p>
            <a:pPr lvl="0">
              <a:buClr>
                <a:srgbClr val="2DA2BF"/>
              </a:buClr>
            </a:pPr>
            <a:r>
              <a:rPr lang="en-US" dirty="0" smtClean="0">
                <a:solidFill>
                  <a:prstClr val="black"/>
                </a:solidFill>
              </a:rPr>
              <a:t>Provided more employment in new cities that were able to be accessed by the public crowd. </a:t>
            </a:r>
          </a:p>
          <a:p>
            <a:pPr lvl="0">
              <a:buClr>
                <a:srgbClr val="2DA2BF"/>
              </a:buClr>
            </a:pPr>
            <a:r>
              <a:rPr lang="en-US" dirty="0" smtClean="0">
                <a:solidFill>
                  <a:prstClr val="black"/>
                </a:solidFill>
              </a:rPr>
              <a:t>People in the west were able to sell their crops at a much more reasonable price to the people on the east coast and to nearby towns.</a:t>
            </a:r>
          </a:p>
          <a:p>
            <a:pPr lvl="0">
              <a:buClr>
                <a:srgbClr val="2DA2BF"/>
              </a:buClr>
            </a:pPr>
            <a:endParaRPr lang="en-US" dirty="0">
              <a:solidFill>
                <a:prstClr val="black"/>
              </a:solidFill>
            </a:endParaRP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EQ:5</a:t>
            </a:r>
            <a:endParaRPr lang="en-US" dirty="0"/>
          </a:p>
        </p:txBody>
      </p:sp>
    </p:spTree>
    <p:extLst>
      <p:ext uri="{BB962C8B-B14F-4D97-AF65-F5344CB8AC3E}">
        <p14:creationId xmlns:p14="http://schemas.microsoft.com/office/powerpoint/2010/main" val="4208094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was able to talk with Donna Dearden, who is the wife of the late Fay Dearden</a:t>
            </a:r>
            <a:r>
              <a:rPr lang="en-US" dirty="0"/>
              <a:t> </a:t>
            </a:r>
            <a:r>
              <a:rPr lang="en-US" dirty="0" smtClean="0"/>
              <a:t>who worked on the railroad.</a:t>
            </a:r>
          </a:p>
          <a:p>
            <a:r>
              <a:rPr lang="en-US" dirty="0" smtClean="0"/>
              <a:t>“ I remember how my mom would order baby chicks from California and she would get them by the railroad. She would take each one of them out and give them a little drink from their long journey and then she would put them back in and take them home.”</a:t>
            </a:r>
            <a:endParaRPr lang="en-US" dirty="0"/>
          </a:p>
        </p:txBody>
      </p:sp>
      <p:sp>
        <p:nvSpPr>
          <p:cNvPr id="3" name="Title 2"/>
          <p:cNvSpPr>
            <a:spLocks noGrp="1"/>
          </p:cNvSpPr>
          <p:nvPr>
            <p:ph type="title"/>
          </p:nvPr>
        </p:nvSpPr>
        <p:spPr/>
        <p:txBody>
          <a:bodyPr/>
          <a:lstStyle/>
          <a:p>
            <a:r>
              <a:rPr lang="en-US" dirty="0" smtClean="0"/>
              <a:t>Real life sources!</a:t>
            </a:r>
            <a:endParaRPr lang="en-US" dirty="0"/>
          </a:p>
        </p:txBody>
      </p:sp>
    </p:spTree>
    <p:extLst>
      <p:ext uri="{BB962C8B-B14F-4D97-AF65-F5344CB8AC3E}">
        <p14:creationId xmlns:p14="http://schemas.microsoft.com/office/powerpoint/2010/main" val="2223273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“My </a:t>
            </a:r>
            <a:r>
              <a:rPr lang="en-US" smtClean="0"/>
              <a:t>friends </a:t>
            </a:r>
            <a:r>
              <a:rPr lang="en-US" smtClean="0"/>
              <a:t>live </a:t>
            </a:r>
            <a:r>
              <a:rPr lang="en-US" dirty="0" smtClean="0"/>
              <a:t>in Coalville, if they wanted to go anywhere, they would take the roads to Echo where a train station was located. From there they would go to Ogden/Salt Lake.” </a:t>
            </a:r>
            <a:endParaRPr lang="en-US" dirty="0"/>
          </a:p>
        </p:txBody>
      </p:sp>
      <p:sp>
        <p:nvSpPr>
          <p:cNvPr id="3" name="Title 2"/>
          <p:cNvSpPr>
            <a:spLocks noGrp="1"/>
          </p:cNvSpPr>
          <p:nvPr>
            <p:ph type="title"/>
          </p:nvPr>
        </p:nvSpPr>
        <p:spPr/>
        <p:txBody>
          <a:bodyPr/>
          <a:lstStyle/>
          <a:p>
            <a:r>
              <a:rPr lang="en-US" dirty="0" smtClean="0"/>
              <a:t>Real Life Sources!</a:t>
            </a:r>
            <a:endParaRPr lang="en-US" dirty="0"/>
          </a:p>
        </p:txBody>
      </p:sp>
    </p:spTree>
    <p:extLst>
      <p:ext uri="{BB962C8B-B14F-4D97-AF65-F5344CB8AC3E}">
        <p14:creationId xmlns:p14="http://schemas.microsoft.com/office/powerpoint/2010/main" val="1067556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only the government and the people profited from the railroad but tons of workers, newspapermen, businessmen, the economy of cities etc.</a:t>
            </a:r>
            <a:endParaRPr lang="en-US" dirty="0"/>
          </a:p>
        </p:txBody>
      </p:sp>
      <p:sp>
        <p:nvSpPr>
          <p:cNvPr id="3" name="Title 2"/>
          <p:cNvSpPr>
            <a:spLocks noGrp="1"/>
          </p:cNvSpPr>
          <p:nvPr>
            <p:ph type="title"/>
          </p:nvPr>
        </p:nvSpPr>
        <p:spPr/>
        <p:txBody>
          <a:bodyPr/>
          <a:lstStyle/>
          <a:p>
            <a:r>
              <a:rPr lang="en-US" dirty="0" smtClean="0"/>
              <a:t>Company Profits</a:t>
            </a:r>
            <a:endParaRPr lang="en-US" dirty="0"/>
          </a:p>
        </p:txBody>
      </p:sp>
    </p:spTree>
    <p:extLst>
      <p:ext uri="{BB962C8B-B14F-4D97-AF65-F5344CB8AC3E}">
        <p14:creationId xmlns:p14="http://schemas.microsoft.com/office/powerpoint/2010/main" val="1306898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rgbClr val="FF0000"/>
                </a:solidFill>
              </a:rPr>
              <a:t>What difficulties did the builders of the transcontinental railroad face?</a:t>
            </a:r>
          </a:p>
          <a:p>
            <a:r>
              <a:rPr lang="en-US" dirty="0" smtClean="0"/>
              <a:t>There were many difficulties that made the work on the railroad harder.</a:t>
            </a:r>
          </a:p>
          <a:p>
            <a:pPr lvl="1"/>
            <a:r>
              <a:rPr lang="en-US" dirty="0" smtClean="0"/>
              <a:t>Many tracks had to be laid through the mountains.</a:t>
            </a:r>
          </a:p>
          <a:p>
            <a:pPr lvl="1"/>
            <a:r>
              <a:rPr lang="en-US" dirty="0"/>
              <a:t>Nitroglycerin, started to be used twenty four seven to blast through the mountains. </a:t>
            </a:r>
          </a:p>
          <a:p>
            <a:pPr lvl="1"/>
            <a:r>
              <a:rPr lang="en-US" dirty="0" smtClean="0"/>
              <a:t>Locusts came down and ate everything that they could, sometimes even </a:t>
            </a:r>
            <a:r>
              <a:rPr lang="en-US" dirty="0"/>
              <a:t>c</a:t>
            </a:r>
            <a:r>
              <a:rPr lang="en-US" dirty="0" smtClean="0"/>
              <a:t>hewing through the fabric of the workers tents. </a:t>
            </a:r>
          </a:p>
          <a:p>
            <a:pPr lvl="1"/>
            <a:r>
              <a:rPr lang="en-US" dirty="0" smtClean="0"/>
              <a:t>Bridges had to be made to cross gorges.</a:t>
            </a:r>
          </a:p>
          <a:p>
            <a:pPr lvl="1"/>
            <a:r>
              <a:rPr lang="en-US" dirty="0" smtClean="0"/>
              <a:t>Storms could come without warning at any moment.</a:t>
            </a:r>
          </a:p>
          <a:p>
            <a:endParaRPr lang="en-US" dirty="0" smtClean="0"/>
          </a:p>
        </p:txBody>
      </p:sp>
      <p:sp>
        <p:nvSpPr>
          <p:cNvPr id="3" name="Title 2"/>
          <p:cNvSpPr>
            <a:spLocks noGrp="1"/>
          </p:cNvSpPr>
          <p:nvPr>
            <p:ph type="title"/>
          </p:nvPr>
        </p:nvSpPr>
        <p:spPr/>
        <p:txBody>
          <a:bodyPr/>
          <a:lstStyle/>
          <a:p>
            <a:r>
              <a:rPr lang="en-US" dirty="0" smtClean="0"/>
              <a:t>EQ:6</a:t>
            </a:r>
            <a:endParaRPr lang="en-US" dirty="0"/>
          </a:p>
        </p:txBody>
      </p:sp>
    </p:spTree>
    <p:extLst>
      <p:ext uri="{BB962C8B-B14F-4D97-AF65-F5344CB8AC3E}">
        <p14:creationId xmlns:p14="http://schemas.microsoft.com/office/powerpoint/2010/main" val="1175767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At the start of the railroad, bumps in the road and boulders were removed by using black powder explosives. These were very dangerous as shrapnel would be raining down.</a:t>
            </a:r>
          </a:p>
          <a:p>
            <a:r>
              <a:rPr lang="en-US" dirty="0" smtClean="0"/>
              <a:t>As the work progressed into the mountains, the company’s standard explosive changed to Nitroglycerin. Nitroglycerin is a highly unstable explosive. </a:t>
            </a:r>
            <a:endParaRPr lang="en-US" dirty="0"/>
          </a:p>
        </p:txBody>
      </p:sp>
      <p:sp>
        <p:nvSpPr>
          <p:cNvPr id="3" name="Title 2"/>
          <p:cNvSpPr>
            <a:spLocks noGrp="1"/>
          </p:cNvSpPr>
          <p:nvPr>
            <p:ph type="title"/>
          </p:nvPr>
        </p:nvSpPr>
        <p:spPr/>
        <p:txBody>
          <a:bodyPr/>
          <a:lstStyle/>
          <a:p>
            <a:r>
              <a:rPr lang="en-US" dirty="0" smtClean="0"/>
              <a:t>Dangerous Track laying</a:t>
            </a:r>
            <a:endParaRPr lang="en-US" dirty="0"/>
          </a:p>
        </p:txBody>
      </p:sp>
    </p:spTree>
    <p:extLst>
      <p:ext uri="{BB962C8B-B14F-4D97-AF65-F5344CB8AC3E}">
        <p14:creationId xmlns:p14="http://schemas.microsoft.com/office/powerpoint/2010/main" val="1910468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Locusts were a big problem that happened very few times.</a:t>
            </a:r>
          </a:p>
          <a:p>
            <a:r>
              <a:rPr lang="en-US" dirty="0" smtClean="0"/>
              <a:t>They came as black swarms that covered everything. </a:t>
            </a:r>
          </a:p>
          <a:p>
            <a:r>
              <a:rPr lang="en-US" dirty="0" smtClean="0"/>
              <a:t>They ate any vegetation, whether living or dead. </a:t>
            </a:r>
          </a:p>
          <a:p>
            <a:r>
              <a:rPr lang="en-US" dirty="0" smtClean="0"/>
              <a:t>They sometimes even ate the workers tents as the workers fled into them. </a:t>
            </a:r>
            <a:endParaRPr lang="en-US" dirty="0"/>
          </a:p>
        </p:txBody>
      </p:sp>
      <p:sp>
        <p:nvSpPr>
          <p:cNvPr id="3" name="Title 2"/>
          <p:cNvSpPr>
            <a:spLocks noGrp="1"/>
          </p:cNvSpPr>
          <p:nvPr>
            <p:ph type="title"/>
          </p:nvPr>
        </p:nvSpPr>
        <p:spPr/>
        <p:txBody>
          <a:bodyPr/>
          <a:lstStyle/>
          <a:p>
            <a:r>
              <a:rPr lang="en-US" dirty="0" smtClean="0"/>
              <a:t>Locusts</a:t>
            </a:r>
            <a:endParaRPr lang="en-US" dirty="0"/>
          </a:p>
        </p:txBody>
      </p:sp>
    </p:spTree>
    <p:extLst>
      <p:ext uri="{BB962C8B-B14F-4D97-AF65-F5344CB8AC3E}">
        <p14:creationId xmlns:p14="http://schemas.microsoft.com/office/powerpoint/2010/main" val="74674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Bridges slowed down the progress of the railroad tremendously.</a:t>
            </a:r>
          </a:p>
          <a:p>
            <a:r>
              <a:rPr lang="en-US" dirty="0" smtClean="0"/>
              <a:t>The biggest bridge that the railroad was mapped to go over was the Dale </a:t>
            </a:r>
            <a:r>
              <a:rPr lang="en-US" dirty="0"/>
              <a:t>C</a:t>
            </a:r>
            <a:r>
              <a:rPr lang="en-US" dirty="0" smtClean="0"/>
              <a:t>reek Bridge</a:t>
            </a:r>
          </a:p>
          <a:p>
            <a:pPr lvl="1"/>
            <a:r>
              <a:rPr lang="en-US" dirty="0" smtClean="0"/>
              <a:t>The span of the bridge is over 600 feet long and 120 feet high.</a:t>
            </a:r>
            <a:endParaRPr lang="en-US" dirty="0"/>
          </a:p>
        </p:txBody>
      </p:sp>
      <p:sp>
        <p:nvSpPr>
          <p:cNvPr id="3" name="Title 2"/>
          <p:cNvSpPr>
            <a:spLocks noGrp="1"/>
          </p:cNvSpPr>
          <p:nvPr>
            <p:ph type="title"/>
          </p:nvPr>
        </p:nvSpPr>
        <p:spPr/>
        <p:txBody>
          <a:bodyPr/>
          <a:lstStyle/>
          <a:p>
            <a:r>
              <a:rPr lang="en-US" dirty="0" smtClean="0"/>
              <a:t>Bridges</a:t>
            </a:r>
            <a:endParaRPr lang="en-US" dirty="0"/>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artisticTexturizer/>
                    </a14:imgEffect>
                  </a14:imgLayer>
                </a14:imgProps>
              </a:ext>
              <a:ext uri="{28A0092B-C50C-407E-A947-70E740481C1C}">
                <a14:useLocalDpi xmlns:a14="http://schemas.microsoft.com/office/drawing/2010/main" val="0"/>
              </a:ext>
            </a:extLst>
          </a:blip>
          <a:srcRect/>
          <a:stretch>
            <a:fillRect/>
          </a:stretch>
        </p:blipFill>
        <p:spPr bwMode="auto">
          <a:xfrm>
            <a:off x="4953000" y="2819400"/>
            <a:ext cx="3467100" cy="3143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241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xit" presetSubtype="0" fill="hold" nodeType="withEffect">
                                  <p:stCondLst>
                                    <p:cond delay="0"/>
                                  </p:stCondLst>
                                  <p:childTnLst>
                                    <p:animEffect transition="out" filter="fade">
                                      <p:cBhvr>
                                        <p:cTn id="14" dur="500"/>
                                        <p:tgtEl>
                                          <p:spTgt spid="1026"/>
                                        </p:tgtEl>
                                      </p:cBhvr>
                                    </p:animEffect>
                                    <p:set>
                                      <p:cBhvr>
                                        <p:cTn id="15"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1631</TotalTime>
  <Words>828</Words>
  <Application>Microsoft Office PowerPoint</Application>
  <PresentationFormat>On-screen Show (4:3)</PresentationFormat>
  <Paragraphs>68</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EQ:5,6,7,8, &amp; 9</vt:lpstr>
      <vt:lpstr>EQ:5</vt:lpstr>
      <vt:lpstr>Real life sources!</vt:lpstr>
      <vt:lpstr>Real Life Sources!</vt:lpstr>
      <vt:lpstr>Company Profits</vt:lpstr>
      <vt:lpstr>EQ:6</vt:lpstr>
      <vt:lpstr>Dangerous Track laying</vt:lpstr>
      <vt:lpstr>Locusts</vt:lpstr>
      <vt:lpstr>Bridges</vt:lpstr>
      <vt:lpstr>EQ:7</vt:lpstr>
      <vt:lpstr>Trade</vt:lpstr>
      <vt:lpstr>EQ:8</vt:lpstr>
      <vt:lpstr>Chinese </vt:lpstr>
      <vt:lpstr>EQ:9</vt:lpstr>
      <vt:lpstr>Grave Bombs… Or Accident?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EQ:5,6,7,8, &amp; 9</dc:title>
  <dc:creator>Michael McKinley Pope</dc:creator>
  <cp:lastModifiedBy>Michael McKinley Pope</cp:lastModifiedBy>
  <cp:revision>29</cp:revision>
  <dcterms:created xsi:type="dcterms:W3CDTF">2014-04-01T01:58:27Z</dcterms:created>
  <dcterms:modified xsi:type="dcterms:W3CDTF">2014-04-22T03:53:10Z</dcterms:modified>
</cp:coreProperties>
</file>