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086822-1BD9-4994-981F-B01710B5D22E}" type="datetimeFigureOut">
              <a:rPr lang="en-US" smtClean="0"/>
              <a:t>3/31/2014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341B6B2-EF71-4B55-B04B-E26F0D8FB8B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86822-1BD9-4994-981F-B01710B5D22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1B6B2-EF71-4B55-B04B-E26F0D8FB8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86822-1BD9-4994-981F-B01710B5D22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1B6B2-EF71-4B55-B04B-E26F0D8FB8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86822-1BD9-4994-981F-B01710B5D22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1B6B2-EF71-4B55-B04B-E26F0D8FB8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086822-1BD9-4994-981F-B01710B5D22E}"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341B6B2-EF71-4B55-B04B-E26F0D8FB8B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086822-1BD9-4994-981F-B01710B5D22E}"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1B6B2-EF71-4B55-B04B-E26F0D8FB8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086822-1BD9-4994-981F-B01710B5D22E}"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1B6B2-EF71-4B55-B04B-E26F0D8FB8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086822-1BD9-4994-981F-B01710B5D22E}"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1B6B2-EF71-4B55-B04B-E26F0D8FB8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86822-1BD9-4994-981F-B01710B5D22E}"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1B6B2-EF71-4B55-B04B-E26F0D8FB8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086822-1BD9-4994-981F-B01710B5D22E}"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1B6B2-EF71-4B55-B04B-E26F0D8FB8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086822-1BD9-4994-981F-B01710B5D22E}"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1B6B2-EF71-4B55-B04B-E26F0D8FB8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086822-1BD9-4994-981F-B01710B5D22E}" type="datetimeFigureOut">
              <a:rPr lang="en-US" smtClean="0"/>
              <a:t>3/31/2014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341B6B2-EF71-4B55-B04B-E26F0D8FB8B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riecanal.org/lock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eq:2c &amp; 2d</a:t>
            </a:r>
            <a:endParaRPr lang="en-US" dirty="0"/>
          </a:p>
        </p:txBody>
      </p:sp>
      <p:sp>
        <p:nvSpPr>
          <p:cNvPr id="3" name="Subtitle 2"/>
          <p:cNvSpPr>
            <a:spLocks noGrp="1"/>
          </p:cNvSpPr>
          <p:nvPr>
            <p:ph type="subTitle" idx="1"/>
          </p:nvPr>
        </p:nvSpPr>
        <p:spPr/>
        <p:txBody>
          <a:bodyPr/>
          <a:lstStyle/>
          <a:p>
            <a:r>
              <a:rPr lang="en-US" smtClean="0"/>
              <a:t>The Erie Canal</a:t>
            </a:r>
            <a:endParaRPr lang="en-US" dirty="0"/>
          </a:p>
        </p:txBody>
      </p:sp>
    </p:spTree>
    <p:extLst>
      <p:ext uri="{BB962C8B-B14F-4D97-AF65-F5344CB8AC3E}">
        <p14:creationId xmlns:p14="http://schemas.microsoft.com/office/powerpoint/2010/main" val="1663516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EQ:2c</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How did the Erie Canal help the economy?</a:t>
            </a:r>
          </a:p>
          <a:p>
            <a:r>
              <a:rPr lang="en-US" dirty="0" smtClean="0"/>
              <a:t>The effects the Erie Canal had on the country's economy were dramatic as well as instantaneous. </a:t>
            </a:r>
          </a:p>
          <a:p>
            <a:r>
              <a:rPr lang="en-US" dirty="0" smtClean="0"/>
              <a:t>Trade along the canal exploded as the cost to ship goods were sharply dropped.</a:t>
            </a:r>
          </a:p>
          <a:p>
            <a:r>
              <a:rPr lang="en-US" dirty="0" smtClean="0"/>
              <a:t>New York was the sea port at the end of the Erie Canal and it became the busiest sea port in America. </a:t>
            </a:r>
          </a:p>
          <a:p>
            <a:r>
              <a:rPr lang="en-US" dirty="0" smtClean="0"/>
              <a:t>New York Shipped tonnages greater that Boston, Baltimore, and New Orleans combined!</a:t>
            </a:r>
            <a:endParaRPr lang="en-US" dirty="0"/>
          </a:p>
        </p:txBody>
      </p:sp>
    </p:spTree>
    <p:extLst>
      <p:ext uri="{BB962C8B-B14F-4D97-AF65-F5344CB8AC3E}">
        <p14:creationId xmlns:p14="http://schemas.microsoft.com/office/powerpoint/2010/main" val="145969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3" name="Content Placeholder 2"/>
          <p:cNvSpPr>
            <a:spLocks noGrp="1"/>
          </p:cNvSpPr>
          <p:nvPr>
            <p:ph idx="1"/>
          </p:nvPr>
        </p:nvSpPr>
        <p:spPr/>
        <p:txBody>
          <a:bodyPr>
            <a:normAutofit lnSpcReduction="10000"/>
          </a:bodyPr>
          <a:lstStyle/>
          <a:p>
            <a:r>
              <a:rPr lang="en-US" dirty="0" smtClean="0"/>
              <a:t>Freight rates went from $100 a ton by road travel to as low as $10 a ton by the Erie Canal. </a:t>
            </a:r>
          </a:p>
          <a:p>
            <a:r>
              <a:rPr lang="en-US" dirty="0" smtClean="0"/>
              <a:t>Here are some of the statistics that have been figured after the Canal was built.</a:t>
            </a:r>
          </a:p>
          <a:p>
            <a:pPr lvl="1"/>
            <a:r>
              <a:rPr lang="en-US" dirty="0" smtClean="0"/>
              <a:t>In 1829 3,640 bushels of wheat were transported down the Canal.</a:t>
            </a:r>
          </a:p>
          <a:p>
            <a:pPr lvl="1"/>
            <a:r>
              <a:rPr lang="en-US" dirty="0" smtClean="0"/>
              <a:t>By 1837, over 500,000 bushels of wheat were transported to New York. </a:t>
            </a:r>
          </a:p>
          <a:p>
            <a:pPr lvl="1"/>
            <a:r>
              <a:rPr lang="en-US" dirty="0" smtClean="0"/>
              <a:t>By 1841, over one million bushels wheat were transported down to New York.</a:t>
            </a:r>
          </a:p>
          <a:p>
            <a:pPr lvl="1"/>
            <a:r>
              <a:rPr lang="en-US" dirty="0" smtClean="0"/>
              <a:t>In nine years, the canal tolls completely paid off the cost to construct it.</a:t>
            </a:r>
            <a:endParaRPr lang="en-US" dirty="0"/>
          </a:p>
        </p:txBody>
      </p:sp>
    </p:spTree>
    <p:extLst>
      <p:ext uri="{BB962C8B-B14F-4D97-AF65-F5344CB8AC3E}">
        <p14:creationId xmlns:p14="http://schemas.microsoft.com/office/powerpoint/2010/main" val="1105577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With the exception of the cities Binghamton and Elmira, every major city in the state of New York falls along the Erie Canal.</a:t>
            </a:r>
          </a:p>
          <a:p>
            <a:r>
              <a:rPr lang="en-US" dirty="0" smtClean="0"/>
              <a:t>From New York City to Albany, Schenectady, Utica, Syracuse, Rochester, Buffalo all connect to the Erie Canal.</a:t>
            </a:r>
          </a:p>
          <a:p>
            <a:r>
              <a:rPr lang="en-US" dirty="0"/>
              <a:t>Almost 80% of upstate New York’s population lives within twenty-five miles of the Canal.</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224461" cy="448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85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EQ:2d</a:t>
            </a:r>
            <a:endParaRPr lang="en-US" dirty="0"/>
          </a:p>
        </p:txBody>
      </p:sp>
      <p:sp>
        <p:nvSpPr>
          <p:cNvPr id="3" name="Content Placeholder 2"/>
          <p:cNvSpPr>
            <a:spLocks noGrp="1"/>
          </p:cNvSpPr>
          <p:nvPr>
            <p:ph idx="1"/>
          </p:nvPr>
        </p:nvSpPr>
        <p:spPr/>
        <p:txBody>
          <a:bodyPr/>
          <a:lstStyle/>
          <a:p>
            <a:r>
              <a:rPr lang="en-US" dirty="0" smtClean="0">
                <a:solidFill>
                  <a:srgbClr val="FF0000"/>
                </a:solidFill>
              </a:rPr>
              <a:t>Where did it flow and what was its purpose?</a:t>
            </a:r>
          </a:p>
          <a:p>
            <a:r>
              <a:rPr lang="en-US" dirty="0" smtClean="0"/>
              <a:t>The Erie Canal connects to the Hudson River which goes all the way down to New York and the Atlantic Ocean</a:t>
            </a:r>
          </a:p>
          <a:p>
            <a:r>
              <a:rPr lang="en-US" dirty="0" smtClean="0"/>
              <a:t>It flowed from Buffalo, NY, to Albany, NY.</a:t>
            </a:r>
          </a:p>
          <a:p>
            <a:pPr lvl="1"/>
            <a:r>
              <a:rPr lang="en-US" dirty="0" smtClean="0"/>
              <a:t>At Albany it connected to the Hudson river where it turns sharply to the South.</a:t>
            </a:r>
          </a:p>
          <a:p>
            <a:pPr lvl="0">
              <a:buClr>
                <a:prstClr val="white">
                  <a:shade val="95000"/>
                </a:prstClr>
              </a:buClr>
            </a:pPr>
            <a:r>
              <a:rPr lang="en-US" dirty="0" smtClean="0">
                <a:solidFill>
                  <a:prstClr val="white"/>
                </a:solidFill>
              </a:rPr>
              <a:t>The Canal’s dimensions are 363 miles long, 40 feet wide, and 4 feet deep when it was completed on 1825</a:t>
            </a:r>
            <a:endParaRPr lang="en-US" dirty="0">
              <a:solidFill>
                <a:prstClr val="white"/>
              </a:solidFill>
            </a:endParaRPr>
          </a:p>
          <a:p>
            <a:pPr marL="585216"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1209609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Locks</a:t>
            </a:r>
            <a:endParaRPr lang="en-US" dirty="0"/>
          </a:p>
        </p:txBody>
      </p:sp>
      <p:sp>
        <p:nvSpPr>
          <p:cNvPr id="3" name="Content Placeholder 2"/>
          <p:cNvSpPr>
            <a:spLocks noGrp="1"/>
          </p:cNvSpPr>
          <p:nvPr>
            <p:ph idx="1"/>
          </p:nvPr>
        </p:nvSpPr>
        <p:spPr/>
        <p:txBody>
          <a:bodyPr/>
          <a:lstStyle/>
          <a:p>
            <a:r>
              <a:rPr lang="en-US" dirty="0" smtClean="0"/>
              <a:t>The way the Canal worked was by using locks.</a:t>
            </a:r>
          </a:p>
          <a:p>
            <a:pPr lvl="1"/>
            <a:r>
              <a:rPr lang="en-US" dirty="0">
                <a:hlinkClick r:id="rId2"/>
              </a:rPr>
              <a:t>http://</a:t>
            </a:r>
            <a:r>
              <a:rPr lang="en-US" dirty="0" smtClean="0">
                <a:hlinkClick r:id="rId2"/>
              </a:rPr>
              <a:t>www.eriecanal.org/locks.html</a:t>
            </a:r>
            <a:endParaRPr lang="en-US" dirty="0" smtClean="0"/>
          </a:p>
          <a:p>
            <a:pPr lvl="0">
              <a:buClr>
                <a:prstClr val="white">
                  <a:shade val="95000"/>
                </a:prstClr>
              </a:buClr>
            </a:pPr>
            <a:r>
              <a:rPr lang="en-US" dirty="0" smtClean="0">
                <a:solidFill>
                  <a:prstClr val="white"/>
                </a:solidFill>
              </a:rPr>
              <a:t>The Erie Canal was completed with 83 locks.</a:t>
            </a:r>
          </a:p>
          <a:p>
            <a:pPr lvl="0">
              <a:buClr>
                <a:prstClr val="white">
                  <a:shade val="95000"/>
                </a:prstClr>
              </a:buClr>
            </a:pPr>
            <a:r>
              <a:rPr lang="en-US" dirty="0" smtClean="0">
                <a:solidFill>
                  <a:prstClr val="white"/>
                </a:solidFill>
              </a:rPr>
              <a:t>This resulted in a 568 feet rise from the Hudson river to Lake Erie.</a:t>
            </a:r>
          </a:p>
          <a:p>
            <a:pPr lvl="0">
              <a:buClr>
                <a:prstClr val="white">
                  <a:shade val="95000"/>
                </a:prstClr>
              </a:buClr>
            </a:pPr>
            <a:endParaRPr lang="en-US" dirty="0">
              <a:solidFill>
                <a:prstClr val="white"/>
              </a:solidFill>
            </a:endParaRPr>
          </a:p>
          <a:p>
            <a:pPr lvl="1"/>
            <a:endParaRPr lang="en-US" dirty="0" smtClean="0"/>
          </a:p>
          <a:p>
            <a:pPr lvl="1"/>
            <a:endParaRPr lang="en-US" dirty="0"/>
          </a:p>
        </p:txBody>
      </p:sp>
      <p:sp>
        <p:nvSpPr>
          <p:cNvPr id="4" name="Rectangle 3"/>
          <p:cNvSpPr/>
          <p:nvPr/>
        </p:nvSpPr>
        <p:spPr>
          <a:xfrm>
            <a:off x="2286000" y="1997839"/>
            <a:ext cx="4572000" cy="369332"/>
          </a:xfrm>
          <a:prstGeom prst="rect">
            <a:avLst/>
          </a:prstGeom>
        </p:spPr>
        <p:txBody>
          <a:bodyPr>
            <a:spAutoFit/>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094018"/>
            <a:ext cx="6725782"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9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1836, the Erie Canal was enlarged due to greater need for more tonnages. </a:t>
            </a:r>
          </a:p>
          <a:p>
            <a:pPr lvl="1"/>
            <a:r>
              <a:rPr lang="en-US" dirty="0" smtClean="0"/>
              <a:t>The current tonnage limit on the Erie Canal was 30 tons of freight. </a:t>
            </a:r>
          </a:p>
          <a:p>
            <a:pPr lvl="0">
              <a:buClr>
                <a:prstClr val="white">
                  <a:shade val="95000"/>
                </a:prstClr>
              </a:buClr>
            </a:pPr>
            <a:r>
              <a:rPr lang="en-US" dirty="0" smtClean="0">
                <a:solidFill>
                  <a:prstClr val="white"/>
                </a:solidFill>
              </a:rPr>
              <a:t>Finished in 1862, the enlarged Canal’s dimensions was 70 wide and 7 feet deep. This canal could carry up to 240 tons of freight.</a:t>
            </a:r>
          </a:p>
          <a:p>
            <a:pPr lvl="0">
              <a:buClr>
                <a:prstClr val="white">
                  <a:shade val="95000"/>
                </a:prstClr>
              </a:buClr>
            </a:pPr>
            <a:r>
              <a:rPr lang="en-US" dirty="0" smtClean="0">
                <a:solidFill>
                  <a:prstClr val="white"/>
                </a:solidFill>
              </a:rPr>
              <a:t>The canal was reconstructed again in 1903 and finished in 1918. It is 12-14 feet deep and is 120-200 feet wide.</a:t>
            </a:r>
          </a:p>
          <a:p>
            <a:pPr lvl="1">
              <a:buClr>
                <a:prstClr val="white">
                  <a:shade val="95000"/>
                </a:prstClr>
              </a:buClr>
            </a:pPr>
            <a:r>
              <a:rPr lang="en-US" dirty="0" smtClean="0">
                <a:solidFill>
                  <a:prstClr val="white"/>
                </a:solidFill>
              </a:rPr>
              <a:t> This resulted as the final canal and contained 57 locks.</a:t>
            </a:r>
          </a:p>
          <a:p>
            <a:pPr lvl="1">
              <a:buClr>
                <a:prstClr val="white">
                  <a:shade val="95000"/>
                </a:prstClr>
              </a:buClr>
            </a:pPr>
            <a:r>
              <a:rPr lang="en-US" dirty="0" smtClean="0">
                <a:solidFill>
                  <a:prstClr val="white"/>
                </a:solidFill>
              </a:rPr>
              <a:t>This canal still remains today, but for recreational boats rather than cargo boats</a:t>
            </a:r>
          </a:p>
          <a:p>
            <a:pPr lvl="0">
              <a:buClr>
                <a:prstClr val="white">
                  <a:shade val="95000"/>
                </a:prstClr>
              </a:buClr>
            </a:pPr>
            <a:endParaRPr lang="en-US" dirty="0">
              <a:solidFill>
                <a:prstClr val="white"/>
              </a:solidFill>
            </a:endParaRPr>
          </a:p>
          <a:p>
            <a:pPr lvl="1"/>
            <a:endParaRPr lang="en-US" dirty="0" smtClean="0"/>
          </a:p>
        </p:txBody>
      </p:sp>
    </p:spTree>
    <p:extLst>
      <p:ext uri="{BB962C8B-B14F-4D97-AF65-F5344CB8AC3E}">
        <p14:creationId xmlns:p14="http://schemas.microsoft.com/office/powerpoint/2010/main" val="1891563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“Clinton’s Ditch”</a:t>
            </a:r>
            <a:endParaRPr lang="en-US" dirty="0"/>
          </a:p>
        </p:txBody>
      </p:sp>
      <p:sp>
        <p:nvSpPr>
          <p:cNvPr id="3" name="Content Placeholder 2"/>
          <p:cNvSpPr>
            <a:spLocks noGrp="1"/>
          </p:cNvSpPr>
          <p:nvPr>
            <p:ph idx="1"/>
          </p:nvPr>
        </p:nvSpPr>
        <p:spPr/>
        <p:txBody>
          <a:bodyPr/>
          <a:lstStyle/>
          <a:p>
            <a:r>
              <a:rPr lang="en-US" dirty="0" smtClean="0"/>
              <a:t>Governor Dewitt Clinton, (mayor at the time) made the first move to make the Canal that would make him popular among the people of New York.</a:t>
            </a:r>
          </a:p>
          <a:p>
            <a:r>
              <a:rPr lang="en-US" i="1" dirty="0" smtClean="0"/>
              <a:t>“The city will, in the course of time, become the granary of the world, the emporium of commerce, the seat of manufactures, the focus of great moneyed operations.” Dewitt Clinton, Mayor of NYC</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54342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3599" y="5638800"/>
            <a:ext cx="4543425" cy="646331"/>
          </a:xfrm>
          <a:prstGeom prst="rect">
            <a:avLst/>
          </a:prstGeom>
          <a:noFill/>
        </p:spPr>
        <p:txBody>
          <a:bodyPr wrap="square" rtlCol="0">
            <a:spAutoFit/>
          </a:bodyPr>
          <a:lstStyle/>
          <a:p>
            <a:pPr algn="ctr"/>
            <a:r>
              <a:rPr lang="en-US" i="1" dirty="0" smtClean="0"/>
              <a:t>The Wedding of the Waters, Depicted by C.Y. Turner</a:t>
            </a:r>
            <a:endParaRPr lang="en-US" i="1" dirty="0"/>
          </a:p>
        </p:txBody>
      </p:sp>
    </p:spTree>
    <p:extLst>
      <p:ext uri="{BB962C8B-B14F-4D97-AF65-F5344CB8AC3E}">
        <p14:creationId xmlns:p14="http://schemas.microsoft.com/office/powerpoint/2010/main" val="130740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127</TotalTime>
  <Words>562</Words>
  <Application>Microsoft Office PowerPoint</Application>
  <PresentationFormat>On-screen Show (4:3)</PresentationFormat>
  <Paragraphs>43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eq:2c &amp; 2d</vt:lpstr>
      <vt:lpstr>EQ:2c</vt:lpstr>
      <vt:lpstr>Why </vt:lpstr>
      <vt:lpstr>Why</vt:lpstr>
      <vt:lpstr>EQ:2d</vt:lpstr>
      <vt:lpstr>Locks</vt:lpstr>
      <vt:lpstr>Reconstruction</vt:lpstr>
      <vt:lpstr>“Clinton’s Ditch”</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SA:2a &amp; 2b</dc:title>
  <dc:creator>Michael McKinley Pope</dc:creator>
  <cp:lastModifiedBy>Michael McKinley Pope</cp:lastModifiedBy>
  <cp:revision>13</cp:revision>
  <dcterms:created xsi:type="dcterms:W3CDTF">2014-03-29T20:15:06Z</dcterms:created>
  <dcterms:modified xsi:type="dcterms:W3CDTF">2014-04-01T02:01:37Z</dcterms:modified>
</cp:coreProperties>
</file>